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Raleway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>
          <p15:clr>
            <a:srgbClr val="747775"/>
          </p15:clr>
        </p15:guide>
        <p15:guide id="2" orient="horz" pos="157">
          <p15:clr>
            <a:srgbClr val="747775"/>
          </p15:clr>
        </p15:guide>
        <p15:guide id="3" pos="176">
          <p15:clr>
            <a:srgbClr val="747775"/>
          </p15:clr>
        </p15:guide>
        <p15:guide id="4" orient="horz" pos="3083">
          <p15:clr>
            <a:srgbClr val="747775"/>
          </p15:clr>
        </p15:guide>
        <p15:guide id="5" pos="5597">
          <p15:clr>
            <a:srgbClr val="747775"/>
          </p15:clr>
        </p15:guide>
        <p15:guide id="6" pos="3798">
          <p15:clr>
            <a:srgbClr val="747775"/>
          </p15:clr>
        </p15:guide>
      </p15:sldGuideLst>
    </p:ext>
    <p:ext uri="GoogleSlidesCustomDataVersion2">
      <go:slidesCustomData xmlns:go="http://customooxmlschemas.google.com/" r:id="rId23" roundtripDataSignature="AMtx7miwQI1qEhuFymYk14psuDF211QB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C7D32DC-4313-48F4-BC8C-F5A05F23358A}">
  <a:tblStyle styleId="{EC7D32DC-4313-48F4-BC8C-F5A05F23358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/>
        <p:guide pos="157" orient="horz"/>
        <p:guide pos="176"/>
        <p:guide pos="3083" orient="horz"/>
        <p:guide pos="5597"/>
        <p:guide pos="379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.fntdata"/><Relationship Id="rId11" Type="http://schemas.openxmlformats.org/officeDocument/2006/relationships/slide" Target="slides/slide5.xml"/><Relationship Id="rId22" Type="http://schemas.openxmlformats.org/officeDocument/2006/relationships/font" Target="fonts/Raleway-boldItalic.fntdata"/><Relationship Id="rId10" Type="http://schemas.openxmlformats.org/officeDocument/2006/relationships/slide" Target="slides/slide4.xml"/><Relationship Id="rId21" Type="http://schemas.openxmlformats.org/officeDocument/2006/relationships/font" Target="fonts/Raleway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Raleway-regular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6ffc30c542_0_237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g36ffc30c542_0_237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6ffc30c542_0_218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g36ffc30c542_0_218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6ffc30c542_0_257:notes"/>
          <p:cNvSpPr/>
          <p:nvPr>
            <p:ph idx="2" type="sldImg"/>
          </p:nvPr>
        </p:nvSpPr>
        <p:spPr>
          <a:xfrm>
            <a:off x="2143125" y="685801"/>
            <a:ext cx="25719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g36ffc30c542_0_257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84e88e0f26_0_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g384e88e0f26_0_17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4e88e0f26_0_31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g384e88e0f26_0_31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ffc30c542_0_1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36ffc30c542_0_1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ffc30c542_0_41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36ffc30c542_0_41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6ffc30c542_0_64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g36ffc30c542_0_64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6ffc30c542_0_99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6ffc30c542_0_99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6ffc30c542_0_138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g36ffc30c542_0_138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ffc30c542_0_178:notes"/>
          <p:cNvSpPr/>
          <p:nvPr>
            <p:ph idx="2" type="sldImg"/>
          </p:nvPr>
        </p:nvSpPr>
        <p:spPr>
          <a:xfrm>
            <a:off x="1143225" y="685778"/>
            <a:ext cx="45723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g36ffc30c542_0_178:notes"/>
          <p:cNvSpPr txBox="1"/>
          <p:nvPr>
            <p:ph idx="1" type="body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6" name="Google Shape;46;p3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7" name="Google Shape;47;p3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1" name="Google Shape;5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3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Титульный слайд">
  <p:cSld name="1_Титульный слайд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600" y="4659982"/>
            <a:ext cx="1179513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3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8" name="Google Shape;18;p3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3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7" name="Google Shape;2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2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2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8" name="Google Shape;38;p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9" name="Google Shape;39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2" name="Google Shape;42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Relationship Id="rId5" Type="http://schemas.openxmlformats.org/officeDocument/2006/relationships/image" Target="../media/image14.png"/><Relationship Id="rId6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Relationship Id="rId4" Type="http://schemas.openxmlformats.org/officeDocument/2006/relationships/image" Target="../media/image1.png"/><Relationship Id="rId5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Relationship Id="rId4" Type="http://schemas.openxmlformats.org/officeDocument/2006/relationships/image" Target="../media/image16.png"/><Relationship Id="rId5" Type="http://schemas.openxmlformats.org/officeDocument/2006/relationships/image" Target="../media/image20.png"/><Relationship Id="rId6" Type="http://schemas.openxmlformats.org/officeDocument/2006/relationships/image" Target="../media/image22.png"/><Relationship Id="rId7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Relationship Id="rId5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Relationship Id="rId5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7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.png"/><Relationship Id="rId5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6" Type="http://schemas.openxmlformats.org/officeDocument/2006/relationships/image" Target="../media/image27.png"/><Relationship Id="rId7" Type="http://schemas.openxmlformats.org/officeDocument/2006/relationships/image" Target="../media/image17.png"/><Relationship Id="rId8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6" Type="http://schemas.openxmlformats.org/officeDocument/2006/relationships/image" Target="../media/image15.png"/><Relationship Id="rId7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6" Type="http://schemas.openxmlformats.org/officeDocument/2006/relationships/hyperlink" Target="https://www.gosuslugi.ru/school" TargetMode="External"/><Relationship Id="rId7" Type="http://schemas.openxmlformats.org/officeDocument/2006/relationships/image" Target="../media/image23.png"/><Relationship Id="rId8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0749" y="179935"/>
            <a:ext cx="2379100" cy="399614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"/>
          <p:cNvSpPr/>
          <p:nvPr/>
        </p:nvSpPr>
        <p:spPr>
          <a:xfrm>
            <a:off x="251575" y="1782075"/>
            <a:ext cx="75156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0" spcFirstLastPara="1" rIns="68475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ru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«Универсальная библиотека цифрового образовательного контента»: новые возможности для детей и их родителей</a:t>
            </a:r>
            <a:endParaRPr b="1" i="0" sz="24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ffc30c542_0_237"/>
          <p:cNvSpPr txBox="1"/>
          <p:nvPr/>
        </p:nvSpPr>
        <p:spPr>
          <a:xfrm>
            <a:off x="279400" y="127300"/>
            <a:ext cx="8211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ru" sz="1800" u="none" cap="none" strike="noStrike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</a:t>
            </a: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ребенок может получить доступ к образовательному контенту?</a:t>
            </a:r>
            <a:endParaRPr b="1" i="0" sz="18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5" name="Google Shape;225;g36ffc30c542_0_2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36ffc30c542_0_2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36ffc30c542_0_237"/>
          <p:cNvSpPr/>
          <p:nvPr/>
        </p:nvSpPr>
        <p:spPr>
          <a:xfrm>
            <a:off x="415625" y="1593700"/>
            <a:ext cx="3936300" cy="830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Результат 1. </a:t>
            </a:r>
            <a:r>
              <a:rPr b="0" i="0" lang="ru" sz="11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Если обучающийся уже авторизован на Госуслугах или в электронном дневнике, контент откроется сразу.</a:t>
            </a:r>
            <a:endParaRPr b="0" i="0" sz="11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8" name="Google Shape;228;g36ffc30c542_0_237"/>
          <p:cNvSpPr txBox="1"/>
          <p:nvPr/>
        </p:nvSpPr>
        <p:spPr>
          <a:xfrm>
            <a:off x="445350" y="866200"/>
            <a:ext cx="8506800" cy="3693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Действи</a:t>
            </a: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 ребенка</a:t>
            </a:r>
            <a:r>
              <a:rPr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r>
              <a:rPr b="1"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перейти по ссылке учителя</a:t>
            </a:r>
            <a:endParaRPr b="1" i="0" sz="1200" u="none" cap="none" strike="noStrike">
              <a:solidFill>
                <a:schemeClr val="lt1"/>
              </a:solidFill>
            </a:endParaRPr>
          </a:p>
        </p:txBody>
      </p:sp>
      <p:sp>
        <p:nvSpPr>
          <p:cNvPr id="229" name="Google Shape;229;g36ffc30c542_0_237"/>
          <p:cNvSpPr/>
          <p:nvPr/>
        </p:nvSpPr>
        <p:spPr>
          <a:xfrm>
            <a:off x="4948950" y="1593575"/>
            <a:ext cx="3936300" cy="830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Результат 2. </a:t>
            </a:r>
            <a:r>
              <a:rPr b="0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Если обучающийся не авторизован на Госуслугах</a:t>
            </a:r>
            <a:r>
              <a:rPr b="1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ー </a:t>
            </a:r>
            <a:r>
              <a:rPr b="0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 экране появится QR-код. Его нужно сканировать с помощью приложения «Госуслуги Моя школа», после этого откроется контент.</a:t>
            </a:r>
            <a:endParaRPr b="0" i="0" sz="11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0" name="Google Shape;230;g36ffc30c542_0_237"/>
          <p:cNvPicPr preferRelativeResize="0"/>
          <p:nvPr/>
        </p:nvPicPr>
        <p:blipFill rotWithShape="1">
          <a:blip r:embed="rId5">
            <a:alphaModFix/>
          </a:blip>
          <a:srcRect b="17551" l="33109" r="34629" t="16214"/>
          <a:stretch/>
        </p:blipFill>
        <p:spPr>
          <a:xfrm>
            <a:off x="5483800" y="2781750"/>
            <a:ext cx="2026474" cy="22535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0"/>
              </a:srgbClr>
            </a:outerShdw>
          </a:effectLst>
        </p:spPr>
      </p:pic>
      <p:cxnSp>
        <p:nvCxnSpPr>
          <p:cNvPr id="231" name="Google Shape;231;g36ffc30c542_0_237"/>
          <p:cNvCxnSpPr>
            <a:stCxn id="228" idx="2"/>
            <a:endCxn id="227" idx="0"/>
          </p:cNvCxnSpPr>
          <p:nvPr/>
        </p:nvCxnSpPr>
        <p:spPr>
          <a:xfrm flipH="1">
            <a:off x="2383650" y="1235500"/>
            <a:ext cx="2315100" cy="358200"/>
          </a:xfrm>
          <a:prstGeom prst="straightConnector1">
            <a:avLst/>
          </a:prstGeom>
          <a:noFill/>
          <a:ln cap="flat" cmpd="sng" w="19050">
            <a:solidFill>
              <a:srgbClr val="4B6DC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2" name="Google Shape;232;g36ffc30c542_0_237"/>
          <p:cNvCxnSpPr>
            <a:stCxn id="228" idx="2"/>
            <a:endCxn id="229" idx="0"/>
          </p:cNvCxnSpPr>
          <p:nvPr/>
        </p:nvCxnSpPr>
        <p:spPr>
          <a:xfrm>
            <a:off x="4698750" y="1235500"/>
            <a:ext cx="2218500" cy="358200"/>
          </a:xfrm>
          <a:prstGeom prst="straightConnector1">
            <a:avLst/>
          </a:prstGeom>
          <a:noFill/>
          <a:ln cap="flat" cmpd="sng" w="19050">
            <a:solidFill>
              <a:srgbClr val="4B6DC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3" name="Google Shape;233;g36ffc30c542_0_237"/>
          <p:cNvSpPr/>
          <p:nvPr/>
        </p:nvSpPr>
        <p:spPr>
          <a:xfrm>
            <a:off x="4372788" y="1683725"/>
            <a:ext cx="555300" cy="55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ИЛИ</a:t>
            </a:r>
            <a:endParaRPr b="0" i="0" sz="11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4" name="Google Shape;234;g36ffc30c542_0_237"/>
          <p:cNvPicPr preferRelativeResize="0"/>
          <p:nvPr/>
        </p:nvPicPr>
        <p:blipFill rotWithShape="1">
          <a:blip r:embed="rId6">
            <a:alphaModFix/>
          </a:blip>
          <a:srcRect b="0" l="1293" r="0" t="7800"/>
          <a:stretch/>
        </p:blipFill>
        <p:spPr>
          <a:xfrm>
            <a:off x="415625" y="2917775"/>
            <a:ext cx="3906576" cy="197650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0"/>
              </a:srgbClr>
            </a:outerShdw>
          </a:effectLst>
        </p:spPr>
      </p:pic>
      <p:sp>
        <p:nvSpPr>
          <p:cNvPr id="235" name="Google Shape;235;g36ffc30c542_0_237"/>
          <p:cNvSpPr/>
          <p:nvPr/>
        </p:nvSpPr>
        <p:spPr>
          <a:xfrm rot="5400000">
            <a:off x="1888075" y="2493188"/>
            <a:ext cx="383100" cy="35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B6D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36ffc30c542_0_237"/>
          <p:cNvSpPr/>
          <p:nvPr/>
        </p:nvSpPr>
        <p:spPr>
          <a:xfrm rot="5400000">
            <a:off x="6305488" y="2437738"/>
            <a:ext cx="383100" cy="35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B6D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g36ffc30c542_0_237"/>
          <p:cNvSpPr/>
          <p:nvPr/>
        </p:nvSpPr>
        <p:spPr>
          <a:xfrm rot="10800000">
            <a:off x="4372809" y="3535729"/>
            <a:ext cx="751200" cy="531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B6D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g36ffc30c542_0_2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4837" y="3"/>
            <a:ext cx="293916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36ffc30c542_0_218"/>
          <p:cNvSpPr txBox="1"/>
          <p:nvPr/>
        </p:nvSpPr>
        <p:spPr>
          <a:xfrm>
            <a:off x="209100" y="94800"/>
            <a:ext cx="8106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Обратная связь</a:t>
            </a:r>
            <a:endParaRPr b="1" i="0" sz="18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4" name="Google Shape;244;g36ffc30c542_0_2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36ffc30c542_0_2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36ffc30c542_0_2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36ffc30c542_0_218"/>
          <p:cNvSpPr txBox="1"/>
          <p:nvPr/>
        </p:nvSpPr>
        <p:spPr>
          <a:xfrm>
            <a:off x="359550" y="1768400"/>
            <a:ext cx="5592300" cy="669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15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 COK.Roditeli@mail.ru </a:t>
            </a:r>
            <a:endParaRPr b="1" sz="3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6ffc30c542_0_257"/>
          <p:cNvSpPr/>
          <p:nvPr/>
        </p:nvSpPr>
        <p:spPr>
          <a:xfrm>
            <a:off x="208292" y="1793264"/>
            <a:ext cx="1407600" cy="1742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36ffc30c542_0_257"/>
          <p:cNvSpPr txBox="1"/>
          <p:nvPr/>
        </p:nvSpPr>
        <p:spPr>
          <a:xfrm>
            <a:off x="288400" y="3109489"/>
            <a:ext cx="582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Сайт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g36ffc30c542_0_2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8400" y="1958884"/>
            <a:ext cx="1247343" cy="1247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36ffc30c542_0_2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7269" y="1787236"/>
            <a:ext cx="1456002" cy="1748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36ffc30c542_0_2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90549" y="1793264"/>
            <a:ext cx="1456002" cy="174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36ffc30c542_0_25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0825" y="169300"/>
            <a:ext cx="3163177" cy="53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4e88e0f26_0_17"/>
          <p:cNvSpPr txBox="1"/>
          <p:nvPr/>
        </p:nvSpPr>
        <p:spPr>
          <a:xfrm>
            <a:off x="209098" y="148148"/>
            <a:ext cx="7343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" sz="1800" u="none" cap="none" strike="noStrike">
                <a:solidFill>
                  <a:srgbClr val="4472C4"/>
                </a:solidFill>
                <a:latin typeface="Verdana"/>
                <a:ea typeface="Verdana"/>
                <a:cs typeface="Verdana"/>
                <a:sym typeface="Verdana"/>
              </a:rPr>
              <a:t>О проекте «Универсальная библиотека цифрового образовательного контента»</a:t>
            </a:r>
            <a:endParaRPr b="1" i="0" sz="2000" u="none" cap="none" strike="noStrike">
              <a:solidFill>
                <a:srgbClr val="4472C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" name="Google Shape;69;g384e88e0f26_0_17"/>
          <p:cNvSpPr txBox="1"/>
          <p:nvPr/>
        </p:nvSpPr>
        <p:spPr>
          <a:xfrm>
            <a:off x="248525" y="1108350"/>
            <a:ext cx="4663200" cy="15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 </a:t>
            </a:r>
            <a:r>
              <a:rPr b="1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«Универсальная библиотека цифрового образовательного контента» </a:t>
            </a:r>
            <a:r>
              <a:rPr b="0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реализуется</a:t>
            </a:r>
            <a:r>
              <a:rPr b="1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Минцифры России и Минпросвещения России </a:t>
            </a:r>
            <a:r>
              <a:rPr b="0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</a:t>
            </a:r>
            <a:r>
              <a:rPr b="1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0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направлен на повышение доступности и создания равных условий для получения качественного образования детям вне зависимости от места их проживания и социального статуса семей.</a:t>
            </a:r>
            <a:endParaRPr b="0" i="0" sz="900" u="none" cap="none" strike="noStrike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0" name="Google Shape;70;g384e88e0f26_0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g384e88e0f26_0_17"/>
          <p:cNvSpPr/>
          <p:nvPr/>
        </p:nvSpPr>
        <p:spPr>
          <a:xfrm>
            <a:off x="4943800" y="1108350"/>
            <a:ext cx="4077600" cy="2851200"/>
          </a:xfrm>
          <a:prstGeom prst="rect">
            <a:avLst/>
          </a:prstGeom>
          <a:solidFill>
            <a:srgbClr val="3061B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384e88e0f26_0_17"/>
          <p:cNvSpPr txBox="1"/>
          <p:nvPr/>
        </p:nvSpPr>
        <p:spPr>
          <a:xfrm>
            <a:off x="4943800" y="1852650"/>
            <a:ext cx="4077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Цель проекта —</a:t>
            </a:r>
            <a:r>
              <a:rPr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предоставить</a:t>
            </a:r>
            <a:r>
              <a:rPr b="1"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бесплатный </a:t>
            </a:r>
            <a:r>
              <a:rPr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доступ к </a:t>
            </a:r>
            <a:r>
              <a:rPr b="1"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верифицированному </a:t>
            </a:r>
            <a:r>
              <a:rPr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цифровому образовательному контенту</a:t>
            </a:r>
            <a:r>
              <a:rPr b="1"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0"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обучающимся, родителям (законным представителям) </a:t>
            </a:r>
            <a:endParaRPr b="0" i="0" sz="12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2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 педагогам общеобразовательных организаций</a:t>
            </a: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b="0" i="0" sz="10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3" name="Google Shape;73;g384e88e0f26_0_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g384e88e0f26_0_17"/>
          <p:cNvSpPr txBox="1"/>
          <p:nvPr/>
        </p:nvSpPr>
        <p:spPr>
          <a:xfrm>
            <a:off x="262025" y="3316250"/>
            <a:ext cx="45720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" sz="1100" u="none" cap="none" strike="noStrike">
                <a:solidFill>
                  <a:srgbClr val="529ACF"/>
                </a:solidFill>
                <a:latin typeface="Verdana"/>
                <a:ea typeface="Verdana"/>
                <a:cs typeface="Verdana"/>
                <a:sym typeface="Verdana"/>
              </a:rPr>
              <a:t>«Универсальная библиотека цифрового образовательного контента» </a:t>
            </a:r>
            <a:r>
              <a:rPr b="0" i="0" lang="ru" sz="11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размещена в разделе </a:t>
            </a:r>
            <a:r>
              <a:rPr b="1" i="0" lang="ru" sz="1100" u="none" cap="none" strike="noStrike">
                <a:solidFill>
                  <a:srgbClr val="539ACE"/>
                </a:solidFill>
                <a:latin typeface="Verdana"/>
                <a:ea typeface="Verdana"/>
                <a:cs typeface="Verdana"/>
                <a:sym typeface="Verdana"/>
              </a:rPr>
              <a:t>«Моя школа» </a:t>
            </a:r>
            <a:r>
              <a:rPr b="0" i="0" lang="ru" sz="11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на портале </a:t>
            </a:r>
            <a:r>
              <a:rPr b="1" i="0" lang="ru" sz="1100" u="none" cap="none" strike="noStrike">
                <a:solidFill>
                  <a:srgbClr val="539ACE"/>
                </a:solidFill>
                <a:latin typeface="Verdana"/>
                <a:ea typeface="Verdana"/>
                <a:cs typeface="Verdana"/>
                <a:sym typeface="Verdana"/>
              </a:rPr>
              <a:t>Госуслуг. </a:t>
            </a:r>
            <a:r>
              <a:rPr b="0" i="0" lang="ru" sz="11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0" i="0" sz="13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5" name="Google Shape;75;g384e88e0f26_0_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02100" y="1186097"/>
            <a:ext cx="484653" cy="484653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384e88e0f26_0_17"/>
          <p:cNvSpPr txBox="1"/>
          <p:nvPr/>
        </p:nvSpPr>
        <p:spPr>
          <a:xfrm>
            <a:off x="5689525" y="1208900"/>
            <a:ext cx="31263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325" lIns="50325" spcFirstLastPara="1" rIns="50325" wrap="square" tIns="503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30"/>
              <a:buFont typeface="Arial"/>
              <a:buNone/>
            </a:pPr>
            <a:r>
              <a:rPr b="1" i="0" lang="ru" sz="143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ЦЕЛЬ</a:t>
            </a:r>
            <a:r>
              <a:rPr b="1" lang="ru" sz="143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b="1" i="0" lang="ru" sz="143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ПРОЕКТА</a:t>
            </a:r>
            <a:endParaRPr b="1" i="0" sz="143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7" name="Google Shape;77;g384e88e0f26_0_17"/>
          <p:cNvSpPr txBox="1"/>
          <p:nvPr/>
        </p:nvSpPr>
        <p:spPr>
          <a:xfrm>
            <a:off x="248525" y="2628250"/>
            <a:ext cx="45990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Федеральным оператором проекта является </a:t>
            </a:r>
            <a:r>
              <a:rPr b="1" i="0" lang="ru" sz="1100" u="none" cap="none" strike="noStrike">
                <a:solidFill>
                  <a:srgbClr val="529ACF"/>
                </a:solidFill>
                <a:latin typeface="Verdana"/>
                <a:ea typeface="Verdana"/>
                <a:cs typeface="Verdana"/>
                <a:sym typeface="Verdana"/>
              </a:rPr>
              <a:t>Университет Иннополис. </a:t>
            </a:r>
            <a:endParaRPr b="0" i="0" sz="13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84e88e0f26_0_31"/>
          <p:cNvSpPr txBox="1"/>
          <p:nvPr/>
        </p:nvSpPr>
        <p:spPr>
          <a:xfrm>
            <a:off x="209100" y="148150"/>
            <a:ext cx="8003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" sz="1800" u="none" cap="none" strike="noStrike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Цифровой образовательный контент в проекте «Универсальная библиотека ЦОК»</a:t>
            </a:r>
            <a:endParaRPr b="1" i="0" sz="20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3" name="Google Shape;83;g384e88e0f26_0_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384e88e0f26_0_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384e88e0f26_0_31"/>
          <p:cNvSpPr/>
          <p:nvPr/>
        </p:nvSpPr>
        <p:spPr>
          <a:xfrm>
            <a:off x="209100" y="934625"/>
            <a:ext cx="4818300" cy="32751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84e88e0f26_0_31"/>
          <p:cNvSpPr txBox="1"/>
          <p:nvPr/>
        </p:nvSpPr>
        <p:spPr>
          <a:xfrm>
            <a:off x="369625" y="1496200"/>
            <a:ext cx="46191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Все э</a:t>
            </a:r>
            <a:r>
              <a:rPr b="0" i="0" lang="ru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лектронные образовательные ресурсы (ЭОР) прошли экспертизу Минпросвещения России и включены в Перечень ЭОР, допущенных к использованию при реализации имеющих государственную аккредитацию образовательных программ НОО, ООО и СОО </a:t>
            </a:r>
            <a:r>
              <a:rPr b="1" i="0" lang="ru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(приказ Минпросвещения Р</a:t>
            </a:r>
            <a:r>
              <a:rPr b="1" lang="ru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оссии</a:t>
            </a:r>
            <a:r>
              <a:rPr b="1" i="0" lang="ru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от 23.07.2025 № 551)</a:t>
            </a:r>
            <a:endParaRPr b="1" i="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7" name="Google Shape;87;g384e88e0f26_0_31"/>
          <p:cNvPicPr preferRelativeResize="0"/>
          <p:nvPr/>
        </p:nvPicPr>
        <p:blipFill rotWithShape="1">
          <a:blip r:embed="rId5">
            <a:alphaModFix/>
          </a:blip>
          <a:srcRect b="5544" l="42326" r="27688" t="15591"/>
          <a:stretch/>
        </p:blipFill>
        <p:spPr>
          <a:xfrm>
            <a:off x="5514450" y="742300"/>
            <a:ext cx="2941824" cy="41911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ffc30c542_0_1"/>
          <p:cNvSpPr txBox="1"/>
          <p:nvPr/>
        </p:nvSpPr>
        <p:spPr>
          <a:xfrm>
            <a:off x="209100" y="148150"/>
            <a:ext cx="8003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Нормативно-правовое регулирование применения электронных </a:t>
            </a: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образовательных</a:t>
            </a: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 ресурсов</a:t>
            </a:r>
            <a:endParaRPr b="1" i="0" sz="20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3" name="Google Shape;93;g36ffc30c542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g36ffc30c542_0_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36ffc30c542_0_1"/>
          <p:cNvSpPr txBox="1"/>
          <p:nvPr/>
        </p:nvSpPr>
        <p:spPr>
          <a:xfrm>
            <a:off x="692850" y="1265925"/>
            <a:ext cx="8163600" cy="615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Средства обучения и воспитания ー </a:t>
            </a: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приборы, оборудование, включая спортивное оборудование и инвентарь, инструменты (в том числе музыкальные), учебно-наглядные пособия, компьютеры, информационно-телекоммуникационные сети, аппаратно-программные и аудиовизуальные средства, печатные и </a:t>
            </a:r>
            <a:r>
              <a:rPr b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электронные образовательные и информационные ресурсы</a:t>
            </a: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иные материальные объекты, необходимые для организации образовательной деятельности </a:t>
            </a:r>
            <a:r>
              <a:rPr b="1" i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b="1" i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часть 26 статьи 2).</a:t>
            </a:r>
            <a:endParaRPr b="1" i="1" sz="700"/>
          </a:p>
        </p:txBody>
      </p:sp>
      <p:sp>
        <p:nvSpPr>
          <p:cNvPr id="96" name="Google Shape;96;g36ffc30c542_0_1"/>
          <p:cNvSpPr txBox="1"/>
          <p:nvPr/>
        </p:nvSpPr>
        <p:spPr>
          <a:xfrm>
            <a:off x="692850" y="1952600"/>
            <a:ext cx="8163600" cy="723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организациях, осуществляющих образовательную деятельность, в целях обеспечения реализации образовательных программ формируются библиотеки, в том числе </a:t>
            </a:r>
            <a:r>
              <a:rPr b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цифровые (электронные) библиотеки</a:t>
            </a: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обеспечивающие доступ к профессиональным базам данных, информационным справочным и поисковым системам, а также иным информационным ресурсам. Библиотечный фонд должен быть укомплектован печатными и (или) </a:t>
            </a:r>
            <a:r>
              <a:rPr b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электронными учебными изданиями (включая учебники и учебные пособия), </a:t>
            </a: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методическими и периодическими изданиями по всем входящим в реализуемые основные образовательные программы учебным предметам, курсам, дисциплинам (модулям) </a:t>
            </a:r>
            <a:r>
              <a:rPr b="1" i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(часть 1 статьи 18 Печатные и электронные образовательные и информационные ресурсы).</a:t>
            </a:r>
            <a:endParaRPr b="1" i="1" sz="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g36ffc30c542_0_1"/>
          <p:cNvSpPr txBox="1"/>
          <p:nvPr/>
        </p:nvSpPr>
        <p:spPr>
          <a:xfrm>
            <a:off x="242325" y="887050"/>
            <a:ext cx="8600700" cy="3078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Федеральный закон от 29.12.2012 N 273-ФЗ «Об образовании в Российской Федерации»:</a:t>
            </a:r>
            <a:endParaRPr b="1" sz="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8" name="Google Shape;98;g36ffc30c542_0_1"/>
          <p:cNvSpPr txBox="1"/>
          <p:nvPr/>
        </p:nvSpPr>
        <p:spPr>
          <a:xfrm>
            <a:off x="212075" y="2801500"/>
            <a:ext cx="8661300" cy="3078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ФГОС общего образования: </a:t>
            </a:r>
            <a:endParaRPr b="1" sz="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9" name="Google Shape;99;g36ffc30c542_0_1"/>
          <p:cNvSpPr txBox="1"/>
          <p:nvPr/>
        </p:nvSpPr>
        <p:spPr>
          <a:xfrm>
            <a:off x="640650" y="3176113"/>
            <a:ext cx="8232600" cy="400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Рабочие программы учебных предметов должны предусматривать возможность использования по темам (урокам) электронных (цифровых) образовательных ресурсов </a:t>
            </a:r>
            <a:r>
              <a:rPr b="1" i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(пункт 31.1 ФГОС начального общего </a:t>
            </a:r>
            <a:r>
              <a:rPr b="1" i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образования</a:t>
            </a:r>
            <a:r>
              <a:rPr b="1" i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32.1 ФГОС основного общего образования)</a:t>
            </a:r>
            <a:endParaRPr b="1" i="1" sz="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g36ffc30c542_0_1"/>
          <p:cNvSpPr txBox="1"/>
          <p:nvPr/>
        </p:nvSpPr>
        <p:spPr>
          <a:xfrm>
            <a:off x="640650" y="3643125"/>
            <a:ext cx="8232600" cy="400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Обучающимся должен быть обеспечен доступ к печатным и </a:t>
            </a:r>
            <a:r>
              <a:rPr b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электронным образовательным ресурсам </a:t>
            </a: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(далее - ЭОР), в том числе к ЭОР, размещенным в федеральных и региональных базах данных ЭОР </a:t>
            </a:r>
            <a:r>
              <a:rPr b="1" i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(пункт 36.1 ФГОС начального общего образования, 37.1 ФГОС основного общего образования).</a:t>
            </a:r>
            <a:endParaRPr b="1" i="1" sz="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" name="Google Shape;101;g36ffc30c542_0_1"/>
          <p:cNvSpPr txBox="1"/>
          <p:nvPr/>
        </p:nvSpPr>
        <p:spPr>
          <a:xfrm>
            <a:off x="212075" y="4110125"/>
            <a:ext cx="8631000" cy="3078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Федеральные основные </a:t>
            </a:r>
            <a:r>
              <a:rPr b="1" lang="ru"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общеобразовательные</a:t>
            </a:r>
            <a:r>
              <a:rPr b="1" lang="ru"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программы:</a:t>
            </a:r>
            <a:r>
              <a:rPr b="1" lang="ru"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1" sz="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2" name="Google Shape;102;g36ffc30c542_0_1"/>
          <p:cNvSpPr txBox="1"/>
          <p:nvPr/>
        </p:nvSpPr>
        <p:spPr>
          <a:xfrm>
            <a:off x="610425" y="4484738"/>
            <a:ext cx="8232600" cy="507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Использование электронных средств обучения в ходе реализации образовательной деятельности, включая выполнение домашних заданий, внеурочную деятельность, проводится в соответствии с Санитарно-эпидемиологическими требованиями и Гигиеническими нормативами</a:t>
            </a:r>
            <a:r>
              <a:rPr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1" lang="ru" sz="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(пункт 171.27 ФОП  начального общего образования, 171.27 ФОП основного общего образования)</a:t>
            </a:r>
            <a:endParaRPr b="1" i="1" sz="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g36ffc30c542_0_1"/>
          <p:cNvSpPr txBox="1"/>
          <p:nvPr/>
        </p:nvSpPr>
        <p:spPr>
          <a:xfrm>
            <a:off x="242325" y="1265925"/>
            <a:ext cx="368100" cy="615600"/>
          </a:xfrm>
          <a:prstGeom prst="rect">
            <a:avLst/>
          </a:prstGeom>
          <a:solidFill>
            <a:srgbClr val="529AC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</p:txBody>
      </p:sp>
      <p:pic>
        <p:nvPicPr>
          <p:cNvPr id="104" name="Google Shape;104;g36ffc30c542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550" y="1433600"/>
            <a:ext cx="368100" cy="280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36ffc30c542_0_1"/>
          <p:cNvSpPr txBox="1"/>
          <p:nvPr/>
        </p:nvSpPr>
        <p:spPr>
          <a:xfrm>
            <a:off x="227200" y="1949875"/>
            <a:ext cx="368100" cy="692700"/>
          </a:xfrm>
          <a:prstGeom prst="rect">
            <a:avLst/>
          </a:prstGeom>
          <a:solidFill>
            <a:srgbClr val="529AC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500"/>
          </a:p>
        </p:txBody>
      </p:sp>
      <p:pic>
        <p:nvPicPr>
          <p:cNvPr id="106" name="Google Shape;106;g36ffc30c542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425" y="2117550"/>
            <a:ext cx="368100" cy="280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36ffc30c542_0_1"/>
          <p:cNvSpPr txBox="1"/>
          <p:nvPr/>
        </p:nvSpPr>
        <p:spPr>
          <a:xfrm>
            <a:off x="212075" y="3176125"/>
            <a:ext cx="368100" cy="369300"/>
          </a:xfrm>
          <a:prstGeom prst="rect">
            <a:avLst/>
          </a:prstGeom>
          <a:solidFill>
            <a:srgbClr val="529AC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500"/>
          </a:p>
        </p:txBody>
      </p:sp>
      <p:pic>
        <p:nvPicPr>
          <p:cNvPr id="108" name="Google Shape;108;g36ffc30c542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075" y="3176125"/>
            <a:ext cx="368100" cy="280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6ffc30c542_0_1"/>
          <p:cNvSpPr txBox="1"/>
          <p:nvPr/>
        </p:nvSpPr>
        <p:spPr>
          <a:xfrm>
            <a:off x="227200" y="3643125"/>
            <a:ext cx="368100" cy="369300"/>
          </a:xfrm>
          <a:prstGeom prst="rect">
            <a:avLst/>
          </a:prstGeom>
          <a:solidFill>
            <a:srgbClr val="529AC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500"/>
          </a:p>
        </p:txBody>
      </p:sp>
      <p:pic>
        <p:nvPicPr>
          <p:cNvPr id="110" name="Google Shape;110;g36ffc30c542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7200" y="3643125"/>
            <a:ext cx="368100" cy="280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36ffc30c542_0_1"/>
          <p:cNvSpPr txBox="1"/>
          <p:nvPr/>
        </p:nvSpPr>
        <p:spPr>
          <a:xfrm>
            <a:off x="212075" y="4484750"/>
            <a:ext cx="368100" cy="477000"/>
          </a:xfrm>
          <a:prstGeom prst="rect">
            <a:avLst/>
          </a:prstGeom>
          <a:solidFill>
            <a:srgbClr val="529AC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7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500"/>
          </a:p>
        </p:txBody>
      </p:sp>
      <p:pic>
        <p:nvPicPr>
          <p:cNvPr id="112" name="Google Shape;112;g36ffc30c542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075" y="4590162"/>
            <a:ext cx="368100" cy="28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6ffc30c542_0_41"/>
          <p:cNvSpPr/>
          <p:nvPr/>
        </p:nvSpPr>
        <p:spPr>
          <a:xfrm>
            <a:off x="4310425" y="833700"/>
            <a:ext cx="4780500" cy="1931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36ffc30c542_0_41"/>
          <p:cNvSpPr/>
          <p:nvPr/>
        </p:nvSpPr>
        <p:spPr>
          <a:xfrm>
            <a:off x="4275175" y="2882500"/>
            <a:ext cx="4815600" cy="2251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36ffc30c542_0_41"/>
          <p:cNvSpPr txBox="1"/>
          <p:nvPr/>
        </p:nvSpPr>
        <p:spPr>
          <a:xfrm>
            <a:off x="209100" y="94800"/>
            <a:ext cx="810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Учитель использует электронные </a:t>
            </a: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образовательные</a:t>
            </a: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 ресурсы в соответствии с СанПиНами</a:t>
            </a:r>
            <a:endParaRPr b="1" i="0" sz="18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0" name="Google Shape;120;g36ffc30c542_0_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36ffc30c542_0_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36ffc30c542_0_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6ffc30c542_0_41"/>
          <p:cNvPicPr preferRelativeResize="0"/>
          <p:nvPr/>
        </p:nvPicPr>
        <p:blipFill rotWithShape="1">
          <a:blip r:embed="rId6">
            <a:alphaModFix/>
          </a:blip>
          <a:srcRect b="10177" l="15296" r="8980" t="20402"/>
          <a:stretch/>
        </p:blipFill>
        <p:spPr>
          <a:xfrm>
            <a:off x="209100" y="891712"/>
            <a:ext cx="3951302" cy="196207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0"/>
              </a:srgbClr>
            </a:outerShdw>
          </a:effectLst>
        </p:spPr>
      </p:pic>
      <p:pic>
        <p:nvPicPr>
          <p:cNvPr id="124" name="Google Shape;124;g36ffc30c542_0_41"/>
          <p:cNvPicPr preferRelativeResize="0"/>
          <p:nvPr/>
        </p:nvPicPr>
        <p:blipFill rotWithShape="1">
          <a:blip r:embed="rId7">
            <a:alphaModFix/>
          </a:blip>
          <a:srcRect b="13724" l="16605" r="8661" t="26370"/>
          <a:stretch/>
        </p:blipFill>
        <p:spPr>
          <a:xfrm>
            <a:off x="209100" y="2949202"/>
            <a:ext cx="3951302" cy="1715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0"/>
              </a:srgbClr>
            </a:outerShdw>
          </a:effectLst>
        </p:spPr>
      </p:pic>
      <p:sp>
        <p:nvSpPr>
          <p:cNvPr id="125" name="Google Shape;125;g36ffc30c542_0_41"/>
          <p:cNvSpPr txBox="1"/>
          <p:nvPr/>
        </p:nvSpPr>
        <p:spPr>
          <a:xfrm>
            <a:off x="4392275" y="853025"/>
            <a:ext cx="451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ru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Методические рекомендации по организации домашней учебной работы обучающихся общеобразовательных организаций (разработаны ИСРО по поручению Минпросвещения России)</a:t>
            </a:r>
            <a:endParaRPr b="1" i="0" sz="8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6" name="Google Shape;126;g36ffc30c542_0_41"/>
          <p:cNvSpPr txBox="1"/>
          <p:nvPr/>
        </p:nvSpPr>
        <p:spPr>
          <a:xfrm>
            <a:off x="4916075" y="1701300"/>
            <a:ext cx="3951300" cy="355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54000" lIns="54000" spcFirstLastPara="1" rIns="54000" wrap="square" tIns="54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b="0" i="0" lang="ru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</a:t>
            </a:r>
            <a:r>
              <a:rPr b="0" i="0" lang="ru" sz="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2 классы </a:t>
            </a:r>
            <a:r>
              <a:rPr b="0" i="0" lang="ru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ーне более 20 минут</a:t>
            </a:r>
            <a:endParaRPr b="0" i="0" sz="8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b="0" i="0" lang="ru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</a:t>
            </a:r>
            <a:r>
              <a:rPr b="0" i="0" lang="ru" sz="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4 классы </a:t>
            </a:r>
            <a:r>
              <a:rPr b="0" i="0" lang="ru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ーне более 25 минут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36ffc30c542_0_41"/>
          <p:cNvSpPr txBox="1"/>
          <p:nvPr/>
        </p:nvSpPr>
        <p:spPr>
          <a:xfrm>
            <a:off x="4889075" y="2091400"/>
            <a:ext cx="3978300" cy="23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54000" lIns="54000" spcFirstLastPara="1" rIns="54000" wrap="square" tIns="54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5ー9 классы ーне более 30 минут</a:t>
            </a:r>
            <a:endParaRPr b="0" i="0" sz="8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8" name="Google Shape;128;g36ffc30c542_0_41"/>
          <p:cNvSpPr txBox="1"/>
          <p:nvPr/>
        </p:nvSpPr>
        <p:spPr>
          <a:xfrm>
            <a:off x="4889075" y="2379250"/>
            <a:ext cx="3978300" cy="23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54000" lIns="54000" spcFirstLastPara="1" rIns="54000" wrap="square" tIns="54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ru" sz="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10</a:t>
            </a:r>
            <a:r>
              <a:rPr b="0" i="0" lang="ru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</a:t>
            </a:r>
            <a:r>
              <a:rPr b="0" i="0" lang="ru" sz="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11 классы </a:t>
            </a:r>
            <a:r>
              <a:rPr b="0" i="0" lang="ru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ーне более 35 минут</a:t>
            </a:r>
            <a:endParaRPr b="0" i="0" sz="8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9" name="Google Shape;129;g36ffc30c542_0_41"/>
          <p:cNvSpPr/>
          <p:nvPr/>
        </p:nvSpPr>
        <p:spPr>
          <a:xfrm>
            <a:off x="4446875" y="1328000"/>
            <a:ext cx="4409700" cy="338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ru" sz="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Организация домашней работы с использованием электронных средств обучения (ЭСО)</a:t>
            </a:r>
            <a:endParaRPr b="1" i="0" sz="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0" name="Google Shape;130;g36ffc30c542_0_41"/>
          <p:cNvSpPr txBox="1"/>
          <p:nvPr/>
        </p:nvSpPr>
        <p:spPr>
          <a:xfrm>
            <a:off x="4446875" y="1704900"/>
            <a:ext cx="415800" cy="335700"/>
          </a:xfrm>
          <a:prstGeom prst="rect">
            <a:avLst/>
          </a:prstGeom>
          <a:solidFill>
            <a:srgbClr val="539ACE"/>
          </a:solidFill>
          <a:ln>
            <a:noFill/>
          </a:ln>
        </p:spPr>
        <p:txBody>
          <a:bodyPr anchorCtr="0" anchor="t" bIns="126000" lIns="54000" spcFirstLastPara="1" rIns="54000" wrap="square" tIns="54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36ffc30c542_0_41"/>
          <p:cNvSpPr txBox="1"/>
          <p:nvPr/>
        </p:nvSpPr>
        <p:spPr>
          <a:xfrm>
            <a:off x="4446875" y="2078375"/>
            <a:ext cx="415800" cy="263100"/>
          </a:xfrm>
          <a:prstGeom prst="rect">
            <a:avLst/>
          </a:prstGeom>
          <a:solidFill>
            <a:srgbClr val="539ACE"/>
          </a:solidFill>
          <a:ln>
            <a:noFill/>
          </a:ln>
        </p:spPr>
        <p:txBody>
          <a:bodyPr anchorCtr="0" anchor="t" bIns="54000" lIns="54000" spcFirstLastPara="1" rIns="54000" wrap="square" tIns="54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2" name="Google Shape;132;g36ffc30c542_0_41"/>
          <p:cNvGraphicFramePr/>
          <p:nvPr/>
        </p:nvGraphicFramePr>
        <p:xfrm>
          <a:off x="4449763" y="36695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{EC7D32DC-4313-48F4-BC8C-F5A05F23358A}</a:tableStyleId>
              </a:tblPr>
              <a:tblGrid>
                <a:gridCol w="907975"/>
                <a:gridCol w="1006900"/>
                <a:gridCol w="743300"/>
                <a:gridCol w="888400"/>
                <a:gridCol w="919850"/>
              </a:tblGrid>
              <a:tr h="13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Электронные средства обучения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Классы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На уроке, мин, не более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Суммарно в день в образовательной организации, мин, не более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Суммарно в день дома (включая досуговую деятельность), мин, не более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 rowSpan="5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Персональный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компьютер (ноутбук)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6 - 7 лет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1 - 2 классы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3 - 4 классы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5 - 9 классы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10 - 11 классы, 1 - 2 курс ПОО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35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ru" sz="6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170</a:t>
                      </a:r>
                      <a:endParaRPr sz="6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8800" marB="28800" marR="3600" marL="360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3" name="Google Shape;133;g36ffc30c542_0_41"/>
          <p:cNvSpPr txBox="1"/>
          <p:nvPr/>
        </p:nvSpPr>
        <p:spPr>
          <a:xfrm>
            <a:off x="4446875" y="2379250"/>
            <a:ext cx="415800" cy="226500"/>
          </a:xfrm>
          <a:prstGeom prst="rect">
            <a:avLst/>
          </a:prstGeom>
          <a:solidFill>
            <a:srgbClr val="539ACE"/>
          </a:solidFill>
          <a:ln>
            <a:noFill/>
          </a:ln>
        </p:spPr>
        <p:txBody>
          <a:bodyPr anchorCtr="0" anchor="t" bIns="54000" lIns="54000" spcFirstLastPara="1" rIns="54000" wrap="square" tIns="180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g36ffc30c542_0_41"/>
          <p:cNvSpPr txBox="1"/>
          <p:nvPr/>
        </p:nvSpPr>
        <p:spPr>
          <a:xfrm>
            <a:off x="4393900" y="2895075"/>
            <a:ext cx="4518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ru" sz="7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Постановление Главного государственного санитарного врача РФ от 28.01.2021 N 2 "Об утверждении санитарных правил и норм СанПиН 1.2.3685-21 "Гигиенические нормативы и требования к обеспечению безопасности и (или) безвредности для человека факторов среды обитания" (вместе с "СанПиН 1.2.3685-21. Санитарные правила и нормы...")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g36ffc30c542_0_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4845" y="2"/>
            <a:ext cx="293915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36ffc30c542_0_64"/>
          <p:cNvSpPr txBox="1"/>
          <p:nvPr/>
        </p:nvSpPr>
        <p:spPr>
          <a:xfrm>
            <a:off x="208950" y="56950"/>
            <a:ext cx="5895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«Универсальная библиотека ЦОК»:</a:t>
            </a: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 преимущества и новые возможности для родителей и детей</a:t>
            </a:r>
            <a:endParaRPr b="1" i="0" sz="18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1" name="Google Shape;141;g36ffc30c542_0_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36ffc30c542_0_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36ffc30c542_0_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g36ffc30c542_0_64"/>
          <p:cNvSpPr txBox="1"/>
          <p:nvPr/>
        </p:nvSpPr>
        <p:spPr>
          <a:xfrm>
            <a:off x="660750" y="1180450"/>
            <a:ext cx="5443500" cy="600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latin typeface="Verdana"/>
                <a:ea typeface="Verdana"/>
                <a:cs typeface="Verdana"/>
                <a:sym typeface="Verdana"/>
              </a:rPr>
              <a:t>Обучение в удобном месте и в удобное время:</a:t>
            </a:r>
            <a:endParaRPr b="1" sz="9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Verdana"/>
              <a:buChar char="●"/>
            </a:pPr>
            <a:r>
              <a:rPr lang="ru" sz="900">
                <a:latin typeface="Verdana"/>
                <a:ea typeface="Verdana"/>
                <a:cs typeface="Verdana"/>
                <a:sym typeface="Verdana"/>
              </a:rPr>
              <a:t>нет </a:t>
            </a:r>
            <a:r>
              <a:rPr lang="ru" sz="900">
                <a:latin typeface="Verdana"/>
                <a:ea typeface="Verdana"/>
                <a:cs typeface="Verdana"/>
                <a:sym typeface="Verdana"/>
              </a:rPr>
              <a:t>отставания</a:t>
            </a:r>
            <a:r>
              <a:rPr lang="ru" sz="900">
                <a:latin typeface="Verdana"/>
                <a:ea typeface="Verdana"/>
                <a:cs typeface="Verdana"/>
                <a:sym typeface="Verdana"/>
              </a:rPr>
              <a:t> из-за болезней, сборов, соревнований и др.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Verdana"/>
              <a:buChar char="●"/>
            </a:pPr>
            <a:r>
              <a:rPr lang="ru" sz="900">
                <a:latin typeface="Verdana"/>
                <a:ea typeface="Verdana"/>
                <a:cs typeface="Verdana"/>
                <a:sym typeface="Verdana"/>
              </a:rPr>
              <a:t>доступ к урокам и заданиям из любого места и в любое время.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5" name="Google Shape;145;g36ffc30c542_0_64"/>
          <p:cNvSpPr txBox="1"/>
          <p:nvPr/>
        </p:nvSpPr>
        <p:spPr>
          <a:xfrm>
            <a:off x="126050" y="1088050"/>
            <a:ext cx="43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1" i="1" sz="4000"/>
          </a:p>
        </p:txBody>
      </p:sp>
      <p:sp>
        <p:nvSpPr>
          <p:cNvPr id="146" name="Google Shape;146;g36ffc30c542_0_64"/>
          <p:cNvSpPr txBox="1"/>
          <p:nvPr/>
        </p:nvSpPr>
        <p:spPr>
          <a:xfrm>
            <a:off x="660750" y="1888450"/>
            <a:ext cx="5443500" cy="600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Восполнение пробелов в знаниях:</a:t>
            </a:r>
            <a:endParaRPr b="1"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ребенок может самостоятельно повторить сложную тему;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интерактивные задания помогают лучше понять материал.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7" name="Google Shape;147;g36ffc30c542_0_64"/>
          <p:cNvSpPr txBox="1"/>
          <p:nvPr/>
        </p:nvSpPr>
        <p:spPr>
          <a:xfrm>
            <a:off x="126050" y="1796050"/>
            <a:ext cx="43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b="1" i="1" sz="4000"/>
          </a:p>
        </p:txBody>
      </p:sp>
      <p:sp>
        <p:nvSpPr>
          <p:cNvPr id="148" name="Google Shape;148;g36ffc30c542_0_64"/>
          <p:cNvSpPr txBox="1"/>
          <p:nvPr/>
        </p:nvSpPr>
        <p:spPr>
          <a:xfrm>
            <a:off x="660750" y="2610700"/>
            <a:ext cx="5443500" cy="600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Подготовка к ОГЭ, ЕГЭ и олимпиадам:</a:t>
            </a:r>
            <a:endParaRPr b="1"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доступ к тренировочным заданиям для ОГЭ, ЕГЭ и олимпиадам;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возможность заниматься в своем темпе.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9" name="Google Shape;149;g36ffc30c542_0_64"/>
          <p:cNvSpPr txBox="1"/>
          <p:nvPr/>
        </p:nvSpPr>
        <p:spPr>
          <a:xfrm>
            <a:off x="126050" y="2518300"/>
            <a:ext cx="43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b="1" i="1" sz="4000"/>
          </a:p>
        </p:txBody>
      </p:sp>
      <p:sp>
        <p:nvSpPr>
          <p:cNvPr id="150" name="Google Shape;150;g36ffc30c542_0_64"/>
          <p:cNvSpPr txBox="1"/>
          <p:nvPr/>
        </p:nvSpPr>
        <p:spPr>
          <a:xfrm>
            <a:off x="660750" y="3368400"/>
            <a:ext cx="5443500" cy="600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Обучение без перегрузок:</a:t>
            </a:r>
            <a:endParaRPr b="1"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контроль объема домашних заданий;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часть заданий выполняется интерактивно, экономя время и силы.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1" name="Google Shape;151;g36ffc30c542_0_64"/>
          <p:cNvSpPr txBox="1"/>
          <p:nvPr/>
        </p:nvSpPr>
        <p:spPr>
          <a:xfrm>
            <a:off x="126050" y="3276000"/>
            <a:ext cx="43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b="1" i="1" sz="4000"/>
          </a:p>
        </p:txBody>
      </p:sp>
      <p:sp>
        <p:nvSpPr>
          <p:cNvPr id="152" name="Google Shape;152;g36ffc30c542_0_64"/>
          <p:cNvSpPr txBox="1"/>
          <p:nvPr/>
        </p:nvSpPr>
        <p:spPr>
          <a:xfrm>
            <a:off x="660750" y="4104575"/>
            <a:ext cx="5443500" cy="877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Безопасность в сетевая культура:</a:t>
            </a:r>
            <a:endParaRPr b="1"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обучение в проверенной и безопасной образовательной среде (портал Госуслуг);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формирование ответственного поведение в сети;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умение работать с цифровыми ресурсами — важный навык для будущего.</a:t>
            </a:r>
            <a:endParaRPr sz="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3" name="Google Shape;153;g36ffc30c542_0_64"/>
          <p:cNvSpPr txBox="1"/>
          <p:nvPr/>
        </p:nvSpPr>
        <p:spPr>
          <a:xfrm>
            <a:off x="126050" y="4012175"/>
            <a:ext cx="43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</a:t>
            </a:r>
            <a:endParaRPr b="1" i="1"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ffc30c542_0_99"/>
          <p:cNvSpPr txBox="1"/>
          <p:nvPr/>
        </p:nvSpPr>
        <p:spPr>
          <a:xfrm>
            <a:off x="209100" y="94800"/>
            <a:ext cx="810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родителям и детям получить доступ к </a:t>
            </a: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«Универсальной библиотеке ЦОК»</a:t>
            </a:r>
            <a:endParaRPr b="1" i="0" sz="18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9" name="Google Shape;159;g36ffc30c542_0_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36ffc30c542_0_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36ffc30c542_0_9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36ffc30c542_0_99"/>
          <p:cNvSpPr/>
          <p:nvPr/>
        </p:nvSpPr>
        <p:spPr>
          <a:xfrm>
            <a:off x="91200" y="808725"/>
            <a:ext cx="3015600" cy="656100"/>
          </a:xfrm>
          <a:prstGeom prst="rect">
            <a:avLst/>
          </a:prstGeom>
          <a:solidFill>
            <a:srgbClr val="4B6DC1"/>
          </a:solidFill>
          <a:ln cap="flat" cmpd="sng" w="952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36ffc30c542_0_99"/>
          <p:cNvSpPr txBox="1"/>
          <p:nvPr/>
        </p:nvSpPr>
        <p:spPr>
          <a:xfrm>
            <a:off x="91200" y="841325"/>
            <a:ext cx="541200" cy="5694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ru" sz="25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36ffc30c542_0_99"/>
          <p:cNvSpPr txBox="1"/>
          <p:nvPr/>
        </p:nvSpPr>
        <p:spPr>
          <a:xfrm>
            <a:off x="446400" y="895175"/>
            <a:ext cx="2660400" cy="461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Создать учетную запись ребенка на Госуслугах (если ребенок до 14 лет)</a:t>
            </a:r>
            <a:endParaRPr b="1" i="0" sz="2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36ffc30c542_0_99"/>
          <p:cNvSpPr/>
          <p:nvPr/>
        </p:nvSpPr>
        <p:spPr>
          <a:xfrm>
            <a:off x="3217250" y="808725"/>
            <a:ext cx="2712300" cy="656100"/>
          </a:xfrm>
          <a:prstGeom prst="rect">
            <a:avLst/>
          </a:prstGeom>
          <a:solidFill>
            <a:srgbClr val="4B6DC1"/>
          </a:solidFill>
          <a:ln cap="flat" cmpd="sng" w="952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6ffc30c542_0_99"/>
          <p:cNvSpPr txBox="1"/>
          <p:nvPr/>
        </p:nvSpPr>
        <p:spPr>
          <a:xfrm>
            <a:off x="3154650" y="812300"/>
            <a:ext cx="466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ru" sz="25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36ffc30c542_0_99"/>
          <p:cNvSpPr txBox="1"/>
          <p:nvPr/>
        </p:nvSpPr>
        <p:spPr>
          <a:xfrm>
            <a:off x="3487650" y="767325"/>
            <a:ext cx="2545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Дать согласие на доступ к образовательному контенту (дети старше 14 лет дают согласие самостоятельно)</a:t>
            </a:r>
            <a:endParaRPr b="1" i="0" sz="2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36ffc30c542_0_99"/>
          <p:cNvSpPr/>
          <p:nvPr/>
        </p:nvSpPr>
        <p:spPr>
          <a:xfrm>
            <a:off x="6070500" y="793975"/>
            <a:ext cx="2935200" cy="656100"/>
          </a:xfrm>
          <a:prstGeom prst="rect">
            <a:avLst/>
          </a:prstGeom>
          <a:solidFill>
            <a:srgbClr val="4B6DC1"/>
          </a:solidFill>
          <a:ln cap="flat" cmpd="sng" w="952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36ffc30c542_0_99"/>
          <p:cNvSpPr txBox="1"/>
          <p:nvPr/>
        </p:nvSpPr>
        <p:spPr>
          <a:xfrm>
            <a:off x="6070500" y="841325"/>
            <a:ext cx="343500" cy="5694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ru" sz="25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6ffc30c542_0_99"/>
          <p:cNvSpPr txBox="1"/>
          <p:nvPr/>
        </p:nvSpPr>
        <p:spPr>
          <a:xfrm>
            <a:off x="6414000" y="891175"/>
            <a:ext cx="2516400" cy="461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Перейти по ссылке от учителя и начать заниматься</a:t>
            </a:r>
            <a:endParaRPr b="1" i="0" sz="2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g36ffc30c542_0_99"/>
          <p:cNvPicPr preferRelativeResize="0"/>
          <p:nvPr/>
        </p:nvPicPr>
        <p:blipFill rotWithShape="1">
          <a:blip r:embed="rId6">
            <a:alphaModFix/>
          </a:blip>
          <a:srcRect b="22952" l="0" r="2856" t="0"/>
          <a:stretch/>
        </p:blipFill>
        <p:spPr>
          <a:xfrm>
            <a:off x="118038" y="1635625"/>
            <a:ext cx="2988775" cy="1328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2" name="Google Shape;172;g36ffc30c542_0_99"/>
          <p:cNvSpPr/>
          <p:nvPr/>
        </p:nvSpPr>
        <p:spPr>
          <a:xfrm>
            <a:off x="2318400" y="2043285"/>
            <a:ext cx="788400" cy="888600"/>
          </a:xfrm>
          <a:prstGeom prst="rect">
            <a:avLst/>
          </a:prstGeom>
          <a:noFill/>
          <a:ln cap="flat" cmpd="sng" w="2857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g36ffc30c542_0_99"/>
          <p:cNvPicPr preferRelativeResize="0"/>
          <p:nvPr/>
        </p:nvPicPr>
        <p:blipFill rotWithShape="1">
          <a:blip r:embed="rId7">
            <a:alphaModFix/>
          </a:blip>
          <a:srcRect b="3985" l="39246" r="41263" t="20531"/>
          <a:stretch/>
        </p:blipFill>
        <p:spPr>
          <a:xfrm>
            <a:off x="3576497" y="1506225"/>
            <a:ext cx="1684003" cy="35325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4" name="Google Shape;174;g36ffc30c542_0_99"/>
          <p:cNvSpPr txBox="1"/>
          <p:nvPr/>
        </p:nvSpPr>
        <p:spPr>
          <a:xfrm>
            <a:off x="6070500" y="1553975"/>
            <a:ext cx="2935200" cy="692700"/>
          </a:xfrm>
          <a:prstGeom prst="rect">
            <a:avLst/>
          </a:prstGeom>
          <a:solidFill>
            <a:srgbClr val="529AC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https://gosuslugi.ru/edu-content/get-access?orderExtId=261642_36cc26ac-be21-11f0-9bf4</a:t>
            </a:r>
            <a:endParaRPr sz="11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g36ffc30c542_0_9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70500" y="2966952"/>
            <a:ext cx="3026477" cy="17023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6" name="Google Shape;176;g36ffc30c542_0_99"/>
          <p:cNvSpPr/>
          <p:nvPr/>
        </p:nvSpPr>
        <p:spPr>
          <a:xfrm>
            <a:off x="7120625" y="2354075"/>
            <a:ext cx="541200" cy="507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CCCC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6ffc30c542_0_138"/>
          <p:cNvSpPr txBox="1"/>
          <p:nvPr/>
        </p:nvSpPr>
        <p:spPr>
          <a:xfrm>
            <a:off x="209100" y="94800"/>
            <a:ext cx="810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родителям создать учетную запись ребенка </a:t>
            </a:r>
            <a:endParaRPr b="1" sz="1800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на Госуслугах? </a:t>
            </a:r>
            <a:endParaRPr b="1" i="0" sz="18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2" name="Google Shape;182;g36ffc30c542_0_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36ffc30c542_0_1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36ffc30c542_0_1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g36ffc30c542_0_138"/>
          <p:cNvPicPr preferRelativeResize="0"/>
          <p:nvPr/>
        </p:nvPicPr>
        <p:blipFill rotWithShape="1">
          <a:blip r:embed="rId6">
            <a:alphaModFix/>
          </a:blip>
          <a:srcRect b="4926" l="16410" r="17843" t="7729"/>
          <a:stretch/>
        </p:blipFill>
        <p:spPr>
          <a:xfrm>
            <a:off x="153500" y="1410150"/>
            <a:ext cx="4738949" cy="34097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6" name="Google Shape;186;g36ffc30c542_0_138"/>
          <p:cNvPicPr preferRelativeResize="0"/>
          <p:nvPr/>
        </p:nvPicPr>
        <p:blipFill rotWithShape="1">
          <a:blip r:embed="rId7">
            <a:alphaModFix/>
          </a:blip>
          <a:srcRect b="21929" l="0" r="0" t="0"/>
          <a:stretch/>
        </p:blipFill>
        <p:spPr>
          <a:xfrm>
            <a:off x="4987025" y="1410150"/>
            <a:ext cx="4056000" cy="178115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87" name="Google Shape;187;g36ffc30c542_0_138"/>
          <p:cNvSpPr/>
          <p:nvPr/>
        </p:nvSpPr>
        <p:spPr>
          <a:xfrm>
            <a:off x="2751775" y="1448425"/>
            <a:ext cx="548100" cy="225000"/>
          </a:xfrm>
          <a:prstGeom prst="rect">
            <a:avLst/>
          </a:prstGeom>
          <a:noFill/>
          <a:ln cap="flat" cmpd="sng" w="2857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36ffc30c542_0_138"/>
          <p:cNvSpPr/>
          <p:nvPr/>
        </p:nvSpPr>
        <p:spPr>
          <a:xfrm>
            <a:off x="209100" y="2268650"/>
            <a:ext cx="746700" cy="225000"/>
          </a:xfrm>
          <a:prstGeom prst="rect">
            <a:avLst/>
          </a:prstGeom>
          <a:noFill/>
          <a:ln cap="flat" cmpd="sng" w="2857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36ffc30c542_0_138"/>
          <p:cNvSpPr/>
          <p:nvPr/>
        </p:nvSpPr>
        <p:spPr>
          <a:xfrm>
            <a:off x="1427900" y="4013550"/>
            <a:ext cx="1653600" cy="780600"/>
          </a:xfrm>
          <a:prstGeom prst="rect">
            <a:avLst/>
          </a:prstGeom>
          <a:noFill/>
          <a:ln cap="flat" cmpd="sng" w="2857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6ffc30c542_0_138"/>
          <p:cNvSpPr txBox="1"/>
          <p:nvPr/>
        </p:nvSpPr>
        <p:spPr>
          <a:xfrm>
            <a:off x="2664800" y="1299325"/>
            <a:ext cx="325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ru" sz="22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6ffc30c542_0_138"/>
          <p:cNvSpPr txBox="1"/>
          <p:nvPr/>
        </p:nvSpPr>
        <p:spPr>
          <a:xfrm>
            <a:off x="630350" y="2119550"/>
            <a:ext cx="325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ru" sz="22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6ffc30c542_0_138"/>
          <p:cNvSpPr txBox="1"/>
          <p:nvPr/>
        </p:nvSpPr>
        <p:spPr>
          <a:xfrm>
            <a:off x="2751775" y="3937350"/>
            <a:ext cx="325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ru" sz="22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6ffc30c542_0_138"/>
          <p:cNvSpPr/>
          <p:nvPr/>
        </p:nvSpPr>
        <p:spPr>
          <a:xfrm>
            <a:off x="153450" y="754050"/>
            <a:ext cx="4739100" cy="656100"/>
          </a:xfrm>
          <a:prstGeom prst="rect">
            <a:avLst/>
          </a:prstGeom>
          <a:solidFill>
            <a:srgbClr val="4B6DC1"/>
          </a:solidFill>
          <a:ln cap="flat" cmpd="sng" w="952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36ffc30c542_0_138"/>
          <p:cNvSpPr txBox="1"/>
          <p:nvPr/>
        </p:nvSpPr>
        <p:spPr>
          <a:xfrm>
            <a:off x="209100" y="786650"/>
            <a:ext cx="541200" cy="5694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ru" sz="25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6ffc30c542_0_138"/>
          <p:cNvSpPr txBox="1"/>
          <p:nvPr/>
        </p:nvSpPr>
        <p:spPr>
          <a:xfrm>
            <a:off x="557875" y="904963"/>
            <a:ext cx="4263900" cy="3231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Создать Карточку ребенка на Госуслугах (если ребенок до 14 лет)</a:t>
            </a:r>
            <a:endParaRPr b="1" i="0" sz="2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6ffc30c542_0_138"/>
          <p:cNvSpPr/>
          <p:nvPr/>
        </p:nvSpPr>
        <p:spPr>
          <a:xfrm>
            <a:off x="5019125" y="754050"/>
            <a:ext cx="4023900" cy="656100"/>
          </a:xfrm>
          <a:prstGeom prst="rect">
            <a:avLst/>
          </a:prstGeom>
          <a:solidFill>
            <a:srgbClr val="4B6DC1"/>
          </a:solidFill>
          <a:ln cap="flat" cmpd="sng" w="952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36ffc30c542_0_138"/>
          <p:cNvSpPr txBox="1"/>
          <p:nvPr/>
        </p:nvSpPr>
        <p:spPr>
          <a:xfrm>
            <a:off x="5074775" y="786650"/>
            <a:ext cx="541200" cy="5694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ru" sz="2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36ffc30c542_0_138"/>
          <p:cNvSpPr txBox="1"/>
          <p:nvPr/>
        </p:nvSpPr>
        <p:spPr>
          <a:xfrm>
            <a:off x="5423550" y="835675"/>
            <a:ext cx="3461700" cy="461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После проверки данных создать «Учетную запись ребенка»</a:t>
            </a:r>
            <a:endParaRPr sz="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9" name="Google Shape;199;g36ffc30c542_0_138"/>
          <p:cNvSpPr/>
          <p:nvPr/>
        </p:nvSpPr>
        <p:spPr>
          <a:xfrm>
            <a:off x="7969675" y="1950575"/>
            <a:ext cx="916200" cy="1193400"/>
          </a:xfrm>
          <a:prstGeom prst="rect">
            <a:avLst/>
          </a:prstGeom>
          <a:noFill/>
          <a:ln cap="flat" cmpd="sng" w="2857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6ffc30c542_0_178"/>
          <p:cNvSpPr txBox="1"/>
          <p:nvPr/>
        </p:nvSpPr>
        <p:spPr>
          <a:xfrm>
            <a:off x="209100" y="94800"/>
            <a:ext cx="810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" sz="1800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родителям дать согласие на использование образовательного контента?</a:t>
            </a:r>
            <a:endParaRPr b="1" i="0" sz="1800" u="none" cap="none" strike="noStrik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5" name="Google Shape;205;g36ffc30c542_0_1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36ffc30c542_0_1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36ffc30c542_0_1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36ffc30c542_0_178"/>
          <p:cNvSpPr/>
          <p:nvPr/>
        </p:nvSpPr>
        <p:spPr>
          <a:xfrm>
            <a:off x="153450" y="754050"/>
            <a:ext cx="2619900" cy="1137600"/>
          </a:xfrm>
          <a:prstGeom prst="rect">
            <a:avLst/>
          </a:prstGeom>
          <a:solidFill>
            <a:srgbClr val="4B6DC1"/>
          </a:solidFill>
          <a:ln cap="flat" cmpd="sng" w="952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36ffc30c542_0_178"/>
          <p:cNvSpPr txBox="1"/>
          <p:nvPr/>
        </p:nvSpPr>
        <p:spPr>
          <a:xfrm>
            <a:off x="106375" y="1038150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ru" sz="25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36ffc30c542_0_178"/>
          <p:cNvSpPr txBox="1"/>
          <p:nvPr/>
        </p:nvSpPr>
        <p:spPr>
          <a:xfrm>
            <a:off x="465950" y="786650"/>
            <a:ext cx="23073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Дать согласие можно в веб-версии «Госуслуг Моя школа» (</a:t>
            </a:r>
            <a:r>
              <a:rPr lang="ru" sz="900" u="sng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https://www.gosuslugi.ru/school</a:t>
            </a: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) или, что удобнее в мобильном приложении  «Госуслуги. Моя школа»</a:t>
            </a:r>
            <a:endParaRPr sz="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1" name="Google Shape;211;g36ffc30c542_0_178"/>
          <p:cNvPicPr preferRelativeResize="0"/>
          <p:nvPr/>
        </p:nvPicPr>
        <p:blipFill rotWithShape="1">
          <a:blip r:embed="rId7">
            <a:alphaModFix/>
          </a:blip>
          <a:srcRect b="-8" l="19810" r="60191" t="18614"/>
          <a:stretch/>
        </p:blipFill>
        <p:spPr>
          <a:xfrm>
            <a:off x="465950" y="1970901"/>
            <a:ext cx="1376352" cy="303401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12" name="Google Shape;212;g36ffc30c542_0_178"/>
          <p:cNvPicPr preferRelativeResize="0"/>
          <p:nvPr/>
        </p:nvPicPr>
        <p:blipFill rotWithShape="1">
          <a:blip r:embed="rId8">
            <a:alphaModFix/>
          </a:blip>
          <a:srcRect b="15247" l="35297" r="48801" t="21485"/>
          <a:stretch/>
        </p:blipFill>
        <p:spPr>
          <a:xfrm>
            <a:off x="3608963" y="1984030"/>
            <a:ext cx="1376352" cy="296624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13" name="Google Shape;213;g36ffc30c542_0_178"/>
          <p:cNvPicPr preferRelativeResize="0"/>
          <p:nvPr/>
        </p:nvPicPr>
        <p:blipFill rotWithShape="1">
          <a:blip r:embed="rId8">
            <a:alphaModFix/>
          </a:blip>
          <a:srcRect b="15247" l="50841" r="34178" t="21485"/>
          <a:stretch/>
        </p:blipFill>
        <p:spPr>
          <a:xfrm>
            <a:off x="6860050" y="1997838"/>
            <a:ext cx="1252176" cy="28645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14" name="Google Shape;214;g36ffc30c542_0_178"/>
          <p:cNvSpPr/>
          <p:nvPr/>
        </p:nvSpPr>
        <p:spPr>
          <a:xfrm>
            <a:off x="3114750" y="754050"/>
            <a:ext cx="2619900" cy="1137600"/>
          </a:xfrm>
          <a:prstGeom prst="rect">
            <a:avLst/>
          </a:prstGeom>
          <a:solidFill>
            <a:srgbClr val="4B6DC1"/>
          </a:solidFill>
          <a:ln cap="flat" cmpd="sng" w="952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36ffc30c542_0_178"/>
          <p:cNvSpPr txBox="1"/>
          <p:nvPr/>
        </p:nvSpPr>
        <p:spPr>
          <a:xfrm>
            <a:off x="3067775" y="988750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ru" sz="2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36ffc30c542_0_178"/>
          <p:cNvSpPr txBox="1"/>
          <p:nvPr/>
        </p:nvSpPr>
        <p:spPr>
          <a:xfrm>
            <a:off x="3418350" y="1058900"/>
            <a:ext cx="2307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Выберите ребенка</a:t>
            </a:r>
            <a:endParaRPr sz="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7" name="Google Shape;217;g36ffc30c542_0_178"/>
          <p:cNvSpPr/>
          <p:nvPr/>
        </p:nvSpPr>
        <p:spPr>
          <a:xfrm>
            <a:off x="6265350" y="679950"/>
            <a:ext cx="2619900" cy="1137600"/>
          </a:xfrm>
          <a:prstGeom prst="rect">
            <a:avLst/>
          </a:prstGeom>
          <a:solidFill>
            <a:srgbClr val="4B6DC1"/>
          </a:solidFill>
          <a:ln cap="flat" cmpd="sng" w="9525">
            <a:solidFill>
              <a:srgbClr val="4B6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36ffc30c542_0_178"/>
          <p:cNvSpPr txBox="1"/>
          <p:nvPr/>
        </p:nvSpPr>
        <p:spPr>
          <a:xfrm>
            <a:off x="6218275" y="964050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ru" sz="2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6ffc30c542_0_178"/>
          <p:cNvSpPr txBox="1"/>
          <p:nvPr/>
        </p:nvSpPr>
        <p:spPr>
          <a:xfrm>
            <a:off x="6578475" y="908900"/>
            <a:ext cx="2307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Дайте согласие (для детей старше 14 лет согласие может дать либо родитель, либо сам ребенок) </a:t>
            </a:r>
            <a:endParaRPr sz="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